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2" r:id="rId3"/>
    <p:sldId id="258" r:id="rId4"/>
    <p:sldId id="269" r:id="rId5"/>
    <p:sldId id="259" r:id="rId6"/>
    <p:sldId id="260" r:id="rId7"/>
    <p:sldId id="266" r:id="rId8"/>
    <p:sldId id="270" r:id="rId9"/>
    <p:sldId id="268" r:id="rId10"/>
    <p:sldId id="261" r:id="rId11"/>
    <p:sldId id="262" r:id="rId12"/>
    <p:sldId id="265" r:id="rId13"/>
    <p:sldId id="273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5D2"/>
    <a:srgbClr val="F2536B"/>
    <a:srgbClr val="FAB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438" autoAdjust="0"/>
  </p:normalViewPr>
  <p:slideViewPr>
    <p:cSldViewPr snapToGrid="0">
      <p:cViewPr varScale="1">
        <p:scale>
          <a:sx n="55" d="100"/>
          <a:sy n="55" d="100"/>
        </p:scale>
        <p:origin x="174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EE5E5-B664-4BE1-8014-509BDAA8B1E0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7846-E571-4897-B501-2FF03EF8E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25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7846-E571-4897-B501-2FF03EF8EC6D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386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7846-E571-4897-B501-2FF03EF8EC6D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64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7846-E571-4897-B501-2FF03EF8EC6D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29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01CF5F-1F69-4B97-8119-43B69260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4EA2E6-F913-4459-9987-50FEEA9FC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047EF23-E3B1-499C-A79C-58776159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ED0270-3111-4A54-9EC5-E0E4634C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05A85D-EA96-489A-BCF6-91F7290D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95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590ACC-318F-4EA2-8D78-45169460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84084D-A93A-4E46-B007-B1DF50E7F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F42F57F-20FF-4E51-A2FA-55855893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715985E-C3F5-43B0-86DC-5A1329C0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A3B88D4-ED58-4428-B6CD-026E5760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8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8E45759-A09B-4D54-8A65-0A251B9D7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5270703-99B8-4A6F-80EE-FE091155E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97E35D-6B62-413D-81D2-755FBAC1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52AD16-7255-48C2-BADF-CF33779B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B93EC8-4D6C-4DD3-A621-6EDA7C49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33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95918-0F5A-4C29-8AEE-2522F20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B66B3D-3F40-4910-BBB7-11CD26E70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549B159-3604-43B5-9A9F-70F568B3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A2C1B1-C398-4313-A393-92B229C2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978AA5-EB55-45E1-8FD2-E5691886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93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A148A-0B3B-4C2E-AC5D-7A836715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B79EB5A-28FE-4FB3-BEE1-B365306B5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CE064A0-0C50-44DF-8310-D49410DC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E679197-8A8A-447E-968C-ADB8BD4D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D1A7E0-81CA-4256-941A-6ACBCB80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90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986ECD-438F-448A-B0D8-62DDB374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CED25E-5A07-4C1F-A032-ACC5593F9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23C8B24-6445-4DDC-9DA4-4742BAD24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A9523E-3214-46CA-ABB2-E90CE455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0960B1-F8F5-4E7D-AA61-F8602EBF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3480F6F-E46B-4049-88E6-0669FF96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BBCCB-A941-4895-BC08-A172C9DD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7077A6D-668D-4970-A1DD-D47997E8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CFA9351-C6F6-4042-A009-A7D48DADD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44ABE60-3A55-42D0-A1F2-6116C9A46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72A7DED-5118-4F70-9D70-C53DB91C9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8C26A27-9FAD-42CA-A79B-DB2343B2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297D7E5-A4C7-4A2F-83D1-36119B14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C9E48B0-6CFE-4E87-93B0-B2B349AE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58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91E73-5655-4C91-843C-E4ED01EB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3DE2AAC-6A50-46C8-B745-386EA7B6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9B9BD6E-4F81-4C99-BB73-5082AEBA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B176DA6-8CE7-4C05-8AF6-58E4F1B3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8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DC1E3BE-948C-4374-9811-2AED068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8C91E51-898F-4C17-98B5-7734687B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E238169-714D-4C5F-8A1F-5A769C23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3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E4434F-E7CD-4D5A-9F5A-0FEB0143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ABBCC2-E2A6-4F74-BFBD-49229FAAC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411E1F4-D2A8-475E-8CB5-2C6AC06CE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C83DDF-8020-43EC-B211-873D1EE5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B4759CD-9A2D-45B1-A28F-616CBB70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9AB5C6F-74F0-4470-8BA8-C7568EE0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8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91A55-11E5-47C0-8AD4-8822F39E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5540F4A-90B9-44C5-A231-0789F534B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D02E16C-E0C1-48F2-8FA4-30B3F027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7170D2-7789-4EA7-A3D5-15024570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FDF7D81-A94D-464F-BE4F-28F8A86D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667674A-BF45-4DA4-B8EA-2C077C96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8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91A4E6E-7890-449B-8B5D-6FC453B4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3ACC162-CBB3-4AC4-A3CD-DA6486526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941DEC-307C-4403-A752-F3562ABC2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6A4F-684B-48F6-9A3D-1716032C7222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B323E35-8902-4E3C-9B82-A1653F8C7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207F3BB-DAE8-43DF-9A88-E8B2CF4DC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628A-A516-4E6F-99E8-CFB9A10EE0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22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place/Belgium" TargetMode="External"/><Relationship Id="rId13" Type="http://schemas.openxmlformats.org/officeDocument/2006/relationships/hyperlink" Target="https://vodi&#269;.com/potovanja/potovanje-belgija-znamenitosti/" TargetMode="External"/><Relationship Id="rId3" Type="http://schemas.openxmlformats.org/officeDocument/2006/relationships/hyperlink" Target="https://european-union.europa.eu/principles-countries-history/country-profiles/belgium_sl" TargetMode="External"/><Relationship Id="rId7" Type="http://schemas.openxmlformats.org/officeDocument/2006/relationships/hyperlink" Target="https://www.rtvslo.si/zabava-in-slog/zanimivosti/karnevali-po-svetu-od-norije-na-ulicah-ria-do-plovbe-po-beneskih-kanalih/480905" TargetMode="External"/><Relationship Id="rId12" Type="http://schemas.openxmlformats.org/officeDocument/2006/relationships/hyperlink" Target="https://wowiwalkers.com/what-is-belgium-famous-known-for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tvslo.si/strani/belgija/783" TargetMode="External"/><Relationship Id="rId11" Type="http://schemas.openxmlformats.org/officeDocument/2006/relationships/hyperlink" Target="https://abackpackersworld.com/what-is-belgium-famous-for/" TargetMode="External"/><Relationship Id="rId5" Type="http://schemas.openxmlformats.org/officeDocument/2006/relationships/hyperlink" Target="https://www.mmturist.si/belgija-5-dni-5054.html" TargetMode="External"/><Relationship Id="rId15" Type="http://schemas.openxmlformats.org/officeDocument/2006/relationships/hyperlink" Target="https://svetkapitala.delo.si/b2b/odpiramo-vrata-tujine-dobrodosli-v-belgiji-1-5/" TargetMode="External"/><Relationship Id="rId10" Type="http://schemas.openxmlformats.org/officeDocument/2006/relationships/hyperlink" Target="https://belgian-presidency.consilium.europa.eu/" TargetMode="External"/><Relationship Id="rId4" Type="http://schemas.openxmlformats.org/officeDocument/2006/relationships/hyperlink" Target="https://www.mladinska-knjiga.si/dobrezgodbe/prosti-cas/belgija-dezela-norcev" TargetMode="External"/><Relationship Id="rId9" Type="http://schemas.openxmlformats.org/officeDocument/2006/relationships/hyperlink" Target="https://kids.nationalgeographic.com/geography/countries/article/belgium" TargetMode="External"/><Relationship Id="rId14" Type="http://schemas.openxmlformats.org/officeDocument/2006/relationships/hyperlink" Target="https://potepanja.com/predlog-kratkega-a-sladkega-potovanja-po-belgij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9u_Ituu2Q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Flandrija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426" y="218364"/>
            <a:ext cx="11580126" cy="6277970"/>
          </a:xfrm>
          <a:prstGeom prst="rect">
            <a:avLst/>
          </a:prstGeom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 txBox="1">
            <a:spLocks/>
          </p:cNvSpPr>
          <p:nvPr/>
        </p:nvSpPr>
        <p:spPr>
          <a:xfrm>
            <a:off x="4040117" y="4128655"/>
            <a:ext cx="4086743" cy="220799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BELGIJA</a:t>
            </a:r>
          </a:p>
          <a:p>
            <a:pPr marL="0" indent="0" algn="ctr">
              <a:buNone/>
            </a:pPr>
            <a:r>
              <a:rPr lang="sl-SI" dirty="0"/>
              <a:t>Evropska vas 2023/24</a:t>
            </a:r>
          </a:p>
          <a:p>
            <a:pPr marL="0" indent="0" algn="ctr">
              <a:buNone/>
            </a:pPr>
            <a:r>
              <a:rPr lang="sl-SI" dirty="0"/>
              <a:t>OŠ Ljubečna</a:t>
            </a:r>
          </a:p>
          <a:p>
            <a:pPr marL="0" indent="0" algn="ctr">
              <a:buNone/>
            </a:pPr>
            <a:r>
              <a:rPr lang="sl-SI" sz="1900" dirty="0"/>
              <a:t>Mentorica: Anja Ulaga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1443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716075"/>
            <a:ext cx="8995611" cy="5425849"/>
          </a:xfrm>
          <a:solidFill>
            <a:schemeClr val="bg1">
              <a:alpha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ZNANE OSEBNOSTI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Peter Paul Rubens: </a:t>
            </a:r>
            <a:r>
              <a:rPr lang="sl-SI" i="1" dirty="0"/>
              <a:t>1577–1640</a:t>
            </a:r>
            <a:r>
              <a:rPr lang="sl-SI" dirty="0"/>
              <a:t>;</a:t>
            </a:r>
            <a:r>
              <a:rPr lang="sl-SI" b="1" dirty="0"/>
              <a:t> </a:t>
            </a:r>
            <a:r>
              <a:rPr lang="sl-SI" dirty="0"/>
              <a:t>baročni slikar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 err="1"/>
              <a:t>Adolphe</a:t>
            </a:r>
            <a:r>
              <a:rPr lang="sl-SI" b="1" dirty="0"/>
              <a:t> Sax</a:t>
            </a:r>
            <a:r>
              <a:rPr lang="sl-SI" b="1" baseline="30000" dirty="0"/>
              <a:t>1</a:t>
            </a:r>
            <a:r>
              <a:rPr lang="sl-SI" b="1" dirty="0"/>
              <a:t>: </a:t>
            </a:r>
            <a:r>
              <a:rPr lang="sl-SI" i="1" dirty="0"/>
              <a:t>1814–1894; </a:t>
            </a:r>
            <a:r>
              <a:rPr lang="sl-SI" dirty="0"/>
              <a:t>glasbenik, izumitelj saksofona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Leo </a:t>
            </a:r>
            <a:r>
              <a:rPr lang="sl-SI" b="1" dirty="0" err="1"/>
              <a:t>Hendrik</a:t>
            </a:r>
            <a:r>
              <a:rPr lang="sl-SI" b="1" dirty="0"/>
              <a:t> </a:t>
            </a:r>
            <a:r>
              <a:rPr lang="sl-SI" b="1" dirty="0" err="1"/>
              <a:t>Baekeland</a:t>
            </a:r>
            <a:r>
              <a:rPr lang="sl-SI" b="1" dirty="0"/>
              <a:t>: </a:t>
            </a:r>
            <a:r>
              <a:rPr lang="sl-SI" i="1" dirty="0"/>
              <a:t>1863–1944</a:t>
            </a:r>
            <a:r>
              <a:rPr lang="sl-SI" dirty="0"/>
              <a:t>; kemik; patentiral bakelit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George </a:t>
            </a:r>
            <a:r>
              <a:rPr lang="sl-SI" b="1" dirty="0" err="1"/>
              <a:t>Lemaitre</a:t>
            </a:r>
            <a:r>
              <a:rPr lang="sl-SI" b="1" dirty="0"/>
              <a:t>: </a:t>
            </a:r>
            <a:r>
              <a:rPr lang="sl-SI" i="1" dirty="0"/>
              <a:t>1894–1966</a:t>
            </a:r>
            <a:r>
              <a:rPr lang="sl-SI" dirty="0"/>
              <a:t>;</a:t>
            </a:r>
            <a:r>
              <a:rPr lang="sl-SI" b="1" dirty="0"/>
              <a:t> </a:t>
            </a:r>
            <a:r>
              <a:rPr lang="sl-SI" dirty="0"/>
              <a:t>teolog, astronom; teorija velikega poka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René </a:t>
            </a:r>
            <a:r>
              <a:rPr lang="sl-SI" b="1" dirty="0" err="1"/>
              <a:t>Magritte</a:t>
            </a:r>
            <a:r>
              <a:rPr lang="sl-SI" b="1" dirty="0"/>
              <a:t>: </a:t>
            </a:r>
            <a:r>
              <a:rPr lang="sl-SI" i="1" dirty="0"/>
              <a:t>1898–1967</a:t>
            </a:r>
            <a:r>
              <a:rPr lang="sl-SI" dirty="0"/>
              <a:t>; umetnik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Albert Claude: </a:t>
            </a:r>
            <a:r>
              <a:rPr lang="sl-SI" i="1" dirty="0"/>
              <a:t>1899–1983</a:t>
            </a:r>
            <a:r>
              <a:rPr lang="sl-SI" dirty="0"/>
              <a:t>; biolog, zdravnik; 1. izoliral rakavo celico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 err="1"/>
              <a:t>Herge</a:t>
            </a:r>
            <a:r>
              <a:rPr lang="sl-SI" b="1" dirty="0"/>
              <a:t>/</a:t>
            </a:r>
            <a:r>
              <a:rPr lang="sl-SI" b="1" dirty="0" err="1"/>
              <a:t>Georges</a:t>
            </a:r>
            <a:r>
              <a:rPr lang="sl-SI" b="1" dirty="0"/>
              <a:t> </a:t>
            </a:r>
            <a:r>
              <a:rPr lang="sl-SI" b="1" dirty="0" err="1"/>
              <a:t>Prosper</a:t>
            </a:r>
            <a:r>
              <a:rPr lang="sl-SI" b="1" dirty="0"/>
              <a:t> Remi: </a:t>
            </a:r>
            <a:r>
              <a:rPr lang="sl-SI" i="1" dirty="0"/>
              <a:t>1907–1983</a:t>
            </a:r>
            <a:r>
              <a:rPr lang="sl-SI" dirty="0"/>
              <a:t>; ustvarjalec stripov; </a:t>
            </a:r>
            <a:r>
              <a:rPr lang="sl-SI" dirty="0" err="1"/>
              <a:t>Tintin</a:t>
            </a:r>
            <a:endParaRPr lang="sl-SI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 err="1"/>
              <a:t>Peyo</a:t>
            </a:r>
            <a:r>
              <a:rPr lang="sl-SI" b="1" dirty="0"/>
              <a:t>/Pierre </a:t>
            </a:r>
            <a:r>
              <a:rPr lang="sl-SI" b="1" dirty="0" err="1"/>
              <a:t>Culliford</a:t>
            </a:r>
            <a:r>
              <a:rPr lang="sl-SI" b="1" dirty="0"/>
              <a:t>: </a:t>
            </a:r>
            <a:r>
              <a:rPr lang="sl-SI" i="1" dirty="0"/>
              <a:t>1928–1992</a:t>
            </a:r>
            <a:r>
              <a:rPr lang="sl-SI" dirty="0"/>
              <a:t>; pisatelj; avtor Smrkcev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 err="1"/>
              <a:t>Audrey</a:t>
            </a:r>
            <a:r>
              <a:rPr lang="sl-SI" b="1" dirty="0"/>
              <a:t> Hepburn: </a:t>
            </a:r>
            <a:r>
              <a:rPr lang="sl-SI" i="1" dirty="0"/>
              <a:t>1929–1993</a:t>
            </a:r>
            <a:r>
              <a:rPr lang="sl-SI" dirty="0"/>
              <a:t>; igralka, manekenka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 err="1"/>
              <a:t>Eddy</a:t>
            </a:r>
            <a:r>
              <a:rPr lang="sl-SI" b="1" dirty="0"/>
              <a:t> Merckx</a:t>
            </a:r>
            <a:r>
              <a:rPr lang="sl-SI" b="1" baseline="30000" dirty="0"/>
              <a:t>2</a:t>
            </a:r>
            <a:r>
              <a:rPr lang="sl-SI" b="1" dirty="0"/>
              <a:t>: </a:t>
            </a:r>
            <a:r>
              <a:rPr lang="sl-SI" i="1" dirty="0"/>
              <a:t>1945–</a:t>
            </a:r>
            <a:r>
              <a:rPr lang="sl-SI" dirty="0"/>
              <a:t>; kolesar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Jean-Claude Van Damme</a:t>
            </a:r>
            <a:r>
              <a:rPr lang="sl-SI" sz="2400" b="1" baseline="30000" dirty="0"/>
              <a:t>3</a:t>
            </a:r>
            <a:r>
              <a:rPr lang="sl-SI" b="1" dirty="0"/>
              <a:t>: </a:t>
            </a:r>
            <a:r>
              <a:rPr lang="sl-SI" i="1" dirty="0"/>
              <a:t>1960–;</a:t>
            </a:r>
            <a:r>
              <a:rPr lang="sl-SI" b="1" dirty="0"/>
              <a:t> </a:t>
            </a:r>
            <a:r>
              <a:rPr lang="sl-SI" dirty="0"/>
              <a:t>igralec, umetnik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 err="1"/>
              <a:t>Plastic</a:t>
            </a:r>
            <a:r>
              <a:rPr lang="sl-SI" b="1" dirty="0"/>
              <a:t> </a:t>
            </a:r>
            <a:r>
              <a:rPr lang="sl-SI" b="1" dirty="0" err="1"/>
              <a:t>Bertrand</a:t>
            </a:r>
            <a:r>
              <a:rPr lang="sl-SI" b="1" dirty="0"/>
              <a:t>/</a:t>
            </a:r>
            <a:r>
              <a:rPr lang="sl-SI" b="1" dirty="0" err="1"/>
              <a:t>Roger</a:t>
            </a:r>
            <a:r>
              <a:rPr lang="sl-SI" b="1" dirty="0"/>
              <a:t> </a:t>
            </a:r>
            <a:r>
              <a:rPr lang="sl-SI" b="1" dirty="0" err="1"/>
              <a:t>François</a:t>
            </a:r>
            <a:r>
              <a:rPr lang="sl-SI" b="1" dirty="0"/>
              <a:t> </a:t>
            </a:r>
            <a:r>
              <a:rPr lang="sl-SI" b="1" dirty="0" err="1"/>
              <a:t>Jouret</a:t>
            </a:r>
            <a:r>
              <a:rPr lang="sl-SI" b="1" dirty="0"/>
              <a:t>: </a:t>
            </a:r>
            <a:r>
              <a:rPr lang="sl-SI" i="1" dirty="0"/>
              <a:t>1954–; </a:t>
            </a:r>
            <a:r>
              <a:rPr lang="sl-SI" dirty="0"/>
              <a:t>glasbenik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965D6CF-9A81-47D8-9DAE-A7C9FD012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162" y="588171"/>
            <a:ext cx="2061912" cy="185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1BE1DB6-AB36-4265-94FB-92BCCB57D5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162" y="2490255"/>
            <a:ext cx="2095500" cy="185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D4C1F0F-ACB7-44C1-8701-9FD1DAA7AF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162" y="4380823"/>
            <a:ext cx="2061912" cy="185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4FDBABE-0241-4A79-B480-B674A7E3E0D6}"/>
              </a:ext>
            </a:extLst>
          </p:cNvPr>
          <p:cNvSpPr txBox="1"/>
          <p:nvPr/>
        </p:nvSpPr>
        <p:spPr>
          <a:xfrm>
            <a:off x="9925985" y="716075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0660091-A5F4-477F-9F8D-1CB064E94125}"/>
              </a:ext>
            </a:extLst>
          </p:cNvPr>
          <p:cNvSpPr txBox="1"/>
          <p:nvPr/>
        </p:nvSpPr>
        <p:spPr>
          <a:xfrm>
            <a:off x="9925985" y="2619722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F23908A-2563-44B6-A67B-BA855B2585D7}"/>
              </a:ext>
            </a:extLst>
          </p:cNvPr>
          <p:cNvSpPr txBox="1"/>
          <p:nvPr/>
        </p:nvSpPr>
        <p:spPr>
          <a:xfrm>
            <a:off x="9925984" y="4457073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30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BELGIJSKE SPECIALITETE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Belgijski ocvrt krompirček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Vaflji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Čokolada in čokoladne praline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Jedi s pivom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Školjke in raki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6C579D0-B74C-499A-B9B1-BC9966EBEA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9714" y="1595106"/>
            <a:ext cx="3644214" cy="210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491213C-CE6B-4700-8F20-BA40FD7770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9714" y="3703162"/>
            <a:ext cx="3644214" cy="200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Belgijske vrste čokolade, blagovne znamke, zanimiva dejstva / Hiša |  Brovarnya Rivne - Najnovejše informacije z vsega sveta!">
            <a:extLst>
              <a:ext uri="{FF2B5EF4-FFF2-40B4-BE49-F238E27FC236}">
                <a16:creationId xmlns:a16="http://schemas.microsoft.com/office/drawing/2014/main" id="{C3553926-1417-4B70-B0C1-84D92F18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535" y="3703162"/>
            <a:ext cx="3006003" cy="2002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  <a:solidFill>
            <a:schemeClr val="bg1">
              <a:alpha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ZANIMIVOSTI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/>
              <a:t>Samostojna država od leta </a:t>
            </a:r>
            <a:r>
              <a:rPr lang="sl-SI" b="1" dirty="0"/>
              <a:t>1830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/>
              <a:t>Od januarja do junija 2024 </a:t>
            </a:r>
            <a:r>
              <a:rPr lang="sl-SI" b="1" dirty="0"/>
              <a:t>predseduje Svetu Evropske unije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Dežela piva </a:t>
            </a:r>
            <a:r>
              <a:rPr lang="sl-SI" dirty="0"/>
              <a:t>(1500 vrst piva, 200 pivovarn, vsako pivo ima svoj kozarec)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Dežela stripov </a:t>
            </a:r>
            <a:r>
              <a:rPr lang="sl-SI" dirty="0"/>
              <a:t>(Smrkci, </a:t>
            </a:r>
            <a:r>
              <a:rPr lang="sl-SI" dirty="0" err="1"/>
              <a:t>Tintin</a:t>
            </a:r>
            <a:r>
              <a:rPr lang="sl-SI" dirty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Dežela čokolade </a:t>
            </a:r>
            <a:r>
              <a:rPr lang="sl-SI" dirty="0"/>
              <a:t>(v 18. st. je bila čokolada opredeljena kot zdravilo za odrasle)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/>
              <a:t>Jedci krompirja – izumili </a:t>
            </a:r>
            <a:r>
              <a:rPr lang="sl-SI" b="1" dirty="0"/>
              <a:t>„pomfrit“ </a:t>
            </a:r>
            <a:r>
              <a:rPr lang="sl-SI" dirty="0"/>
              <a:t>(pojedo 85 kg krompirja na osebo na leto)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Karneval </a:t>
            </a:r>
            <a:r>
              <a:rPr lang="sl-SI" b="1" dirty="0" err="1"/>
              <a:t>Binche</a:t>
            </a:r>
            <a:r>
              <a:rPr lang="sl-SI" b="1" dirty="0"/>
              <a:t> s klovni </a:t>
            </a:r>
            <a:r>
              <a:rPr lang="sl-SI" b="1" dirty="0" err="1"/>
              <a:t>Gilles</a:t>
            </a:r>
            <a:r>
              <a:rPr lang="sl-SI" dirty="0"/>
              <a:t> (voščene maske) del žive kulturne dediščine (Unesco)</a:t>
            </a:r>
            <a:r>
              <a:rPr lang="sl-SI" baseline="30000" dirty="0"/>
              <a:t>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Največ gradov na kvadratni kilometer </a:t>
            </a:r>
            <a:r>
              <a:rPr lang="sl-SI" dirty="0"/>
              <a:t>v Evropi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b="1" dirty="0"/>
              <a:t>Najdaljše obdobje brez oblasti </a:t>
            </a:r>
            <a:r>
              <a:rPr lang="sl-SI" dirty="0"/>
              <a:t>(249 dni leta 2011)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/>
              <a:t>Iz Belgije izvira </a:t>
            </a:r>
            <a:r>
              <a:rPr lang="sl-SI" b="1" dirty="0"/>
              <a:t>ITM</a:t>
            </a:r>
            <a:r>
              <a:rPr lang="sl-SI" dirty="0"/>
              <a:t> (indeks telesne mase)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D28796C-5B30-45BC-B741-A661DAB184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660" y="4603877"/>
            <a:ext cx="3949340" cy="222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3494C1F-65A0-4361-A7F3-72083DB5316F}"/>
              </a:ext>
            </a:extLst>
          </p:cNvPr>
          <p:cNvSpPr txBox="1"/>
          <p:nvPr/>
        </p:nvSpPr>
        <p:spPr>
          <a:xfrm>
            <a:off x="11657805" y="4640530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70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 IN LITERATURA</a:t>
            </a:r>
          </a:p>
          <a:p>
            <a:pPr marL="0" indent="0" algn="just">
              <a:buNone/>
            </a:pPr>
            <a:r>
              <a:rPr lang="sl-SI" sz="1600" dirty="0">
                <a:hlinkClick r:id="rId3"/>
              </a:rPr>
              <a:t>https://european-union.europa.eu/principles-countries-history/country-profiles/belgium_sl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4"/>
              </a:rPr>
              <a:t>https://www.mladinska-knjiga.si/dobrezgodbe/prosti-cas/belgija-dezela-norcev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5"/>
              </a:rPr>
              <a:t>https://www.mmturist.si/belgija-5-dni-5054.html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6"/>
              </a:rPr>
              <a:t>https://www.rtvslo.si/strani/belgija/783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7"/>
              </a:rPr>
              <a:t>https://www.rtvslo.si/zabava-in-slog/zanimivosti/karnevali-po-svetu-od-norije-na-ulicah-ria-do-plovbe-po-beneskih-kanalih/480905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8"/>
              </a:rPr>
              <a:t>https://www.britannica.com/place/Belgium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9"/>
              </a:rPr>
              <a:t>https://kids.nationalgeographic.com/geography/countries/article/belgium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10"/>
              </a:rPr>
              <a:t>https://belgian-presidency.consilium.europa.eu/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11"/>
              </a:rPr>
              <a:t>https://abackpackersworld.com/what-is-belgium-famous-for/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12"/>
              </a:rPr>
              <a:t>https://wowiwalkers.com/what-is-belgium-famous-known-for/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13"/>
              </a:rPr>
              <a:t>https://vodič.com/potovanja/potovanje-belgija-znamenitosti/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14"/>
              </a:rPr>
              <a:t>https://potepanja.com/predlog-kratkega-a-sladkega-potovanja-po-belgiji/</a:t>
            </a:r>
            <a:endParaRPr lang="sl-SI" sz="1600" dirty="0"/>
          </a:p>
          <a:p>
            <a:pPr marL="0" indent="0" algn="just">
              <a:buNone/>
            </a:pPr>
            <a:r>
              <a:rPr lang="sl-SI" sz="1600" dirty="0">
                <a:hlinkClick r:id="rId15"/>
              </a:rPr>
              <a:t>https://svetkapitala.delo.si/b2b/odpiramo-vrata-tujine-dobrodosli-v-belgiji-1-5/</a:t>
            </a:r>
            <a:r>
              <a:rPr lang="sl-SI" sz="1600" dirty="0"/>
              <a:t> </a:t>
            </a:r>
          </a:p>
          <a:p>
            <a:pPr marL="0" indent="0" algn="ctr">
              <a:buNone/>
            </a:pPr>
            <a:endParaRPr lang="sl-SI" sz="2000" dirty="0"/>
          </a:p>
          <a:p>
            <a:pPr marL="0" indent="0" algn="ctr">
              <a:buNone/>
            </a:pPr>
            <a:endParaRPr lang="sl-SI" sz="2000" dirty="0"/>
          </a:p>
          <a:p>
            <a:pPr marL="0" indent="0" algn="ctr">
              <a:buNone/>
            </a:pPr>
            <a:endParaRPr lang="sl-SI" sz="2000" dirty="0"/>
          </a:p>
          <a:p>
            <a:pPr marL="0" indent="0" algn="ctr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612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884"/>
            <a:ext cx="10515600" cy="6144127"/>
          </a:xfrm>
          <a:solidFill>
            <a:schemeClr val="bg1">
              <a:alpha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OSNOVNE ZNAČILNOSTI</a:t>
            </a:r>
          </a:p>
          <a:p>
            <a:pPr marL="0" indent="0">
              <a:buNone/>
            </a:pPr>
            <a:endParaRPr lang="sl-SI" sz="4300" b="1" dirty="0"/>
          </a:p>
          <a:p>
            <a:pPr marL="0" indent="0" algn="just">
              <a:buNone/>
            </a:pPr>
            <a:r>
              <a:rPr lang="sl-SI" sz="3000" b="1" dirty="0"/>
              <a:t>		Uradni naziv: 		</a:t>
            </a:r>
            <a:r>
              <a:rPr lang="sl-SI" sz="3000" dirty="0"/>
              <a:t>Kraljevina Belgija </a:t>
            </a:r>
            <a:r>
              <a:rPr lang="sl-SI" sz="3000" i="1" dirty="0"/>
              <a:t>(kralj </a:t>
            </a:r>
            <a:r>
              <a:rPr lang="sl-SI" sz="3000" i="1" dirty="0" err="1"/>
              <a:t>Philippe</a:t>
            </a:r>
            <a:r>
              <a:rPr lang="sl-SI" sz="3000" i="1" dirty="0"/>
              <a:t>)</a:t>
            </a:r>
          </a:p>
          <a:p>
            <a:pPr marL="0" indent="0" algn="just">
              <a:buNone/>
            </a:pPr>
            <a:r>
              <a:rPr lang="sl-SI" sz="3000" b="1" dirty="0"/>
              <a:t>		Državna ureditev: 		</a:t>
            </a:r>
            <a:r>
              <a:rPr lang="sl-SI" sz="3000" dirty="0"/>
              <a:t>zvezna ustavna monarhija</a:t>
            </a:r>
          </a:p>
          <a:p>
            <a:pPr marL="0" indent="0" algn="just">
              <a:buNone/>
            </a:pPr>
            <a:r>
              <a:rPr lang="sl-SI" sz="3000" b="1" dirty="0"/>
              <a:t>		Glavno mesto: 		</a:t>
            </a:r>
            <a:r>
              <a:rPr lang="sl-SI" sz="3000" dirty="0"/>
              <a:t>Bruselj</a:t>
            </a:r>
          </a:p>
          <a:p>
            <a:pPr marL="0" indent="0" algn="just">
              <a:buNone/>
            </a:pPr>
            <a:r>
              <a:rPr lang="sl-SI" sz="3000" b="1" dirty="0"/>
              <a:t>		Mednarodna oznaka: 	</a:t>
            </a:r>
            <a:r>
              <a:rPr lang="sl-SI" sz="3000" dirty="0"/>
              <a:t>B, BE</a:t>
            </a:r>
          </a:p>
          <a:p>
            <a:pPr marL="0" indent="0" algn="just">
              <a:buNone/>
            </a:pPr>
            <a:r>
              <a:rPr lang="sl-SI" sz="3000" b="1" dirty="0"/>
              <a:t>		Uradni jeziki: 		</a:t>
            </a:r>
            <a:r>
              <a:rPr lang="sl-SI" sz="3000" dirty="0"/>
              <a:t>niz., franc., nem.</a:t>
            </a:r>
          </a:p>
          <a:p>
            <a:pPr marL="0" indent="0" algn="just">
              <a:buNone/>
            </a:pPr>
            <a:r>
              <a:rPr lang="sl-SI" sz="3000" b="1" dirty="0"/>
              <a:t>		Valuta: 			</a:t>
            </a:r>
            <a:r>
              <a:rPr lang="sl-SI" sz="3000" dirty="0"/>
              <a:t>evro</a:t>
            </a:r>
          </a:p>
          <a:p>
            <a:pPr marL="0" indent="0" algn="just">
              <a:buNone/>
            </a:pPr>
            <a:r>
              <a:rPr lang="sl-SI" sz="3000" b="1" dirty="0"/>
              <a:t>		Članstvo EU:</a:t>
            </a:r>
            <a:r>
              <a:rPr lang="sl-SI" sz="3000" dirty="0"/>
              <a:t> 		ustanovna članica (1958)</a:t>
            </a:r>
          </a:p>
          <a:p>
            <a:pPr marL="0" indent="0" algn="just">
              <a:buNone/>
            </a:pPr>
            <a:r>
              <a:rPr lang="sl-SI" sz="3000" b="1" dirty="0"/>
              <a:t>		Schengen: 			</a:t>
            </a:r>
            <a:r>
              <a:rPr lang="sl-SI" sz="3000" dirty="0"/>
              <a:t>1995</a:t>
            </a:r>
          </a:p>
          <a:p>
            <a:pPr marL="0" indent="0" algn="just">
              <a:buNone/>
            </a:pPr>
            <a:r>
              <a:rPr lang="sl-SI" sz="3000" b="1" dirty="0"/>
              <a:t>		Velikost: 			</a:t>
            </a:r>
            <a:r>
              <a:rPr lang="sl-SI" sz="3000" dirty="0"/>
              <a:t>30 688 km</a:t>
            </a:r>
            <a:r>
              <a:rPr lang="sl-SI" sz="3000" baseline="30000" dirty="0"/>
              <a:t>2</a:t>
            </a:r>
          </a:p>
          <a:p>
            <a:pPr marL="0" indent="0" algn="just">
              <a:buNone/>
            </a:pPr>
            <a:r>
              <a:rPr lang="sl-SI" sz="3000" b="1" dirty="0"/>
              <a:t>		Število prebivalcev: 	</a:t>
            </a:r>
            <a:r>
              <a:rPr lang="sl-SI" sz="3000" dirty="0"/>
              <a:t>11,6 mio</a:t>
            </a:r>
          </a:p>
          <a:p>
            <a:pPr marL="0" indent="0" algn="just">
              <a:buNone/>
            </a:pPr>
            <a:r>
              <a:rPr lang="sl-SI" sz="3000" b="1" dirty="0"/>
              <a:t>		Časovni pas:</a:t>
            </a:r>
            <a:r>
              <a:rPr lang="sl-SI" sz="3000" dirty="0"/>
              <a:t> 		GMT +1 (kot v Sloveniji)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49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51114"/>
            <a:ext cx="10515600" cy="5425849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DRŽAVNI SIMBOLI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A371B2-22A6-4955-B2AB-CE0BE525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557" y="1915414"/>
            <a:ext cx="2967789" cy="3614107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506AD4D-9B57-4D12-A4DB-D81FBA0A9068}"/>
              </a:ext>
            </a:extLst>
          </p:cNvPr>
          <p:cNvSpPr txBox="1"/>
          <p:nvPr/>
        </p:nvSpPr>
        <p:spPr>
          <a:xfrm>
            <a:off x="1648262" y="1379891"/>
            <a:ext cx="14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Zastava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65B7438-B9A0-4148-B80E-F4208D050CA6}"/>
              </a:ext>
            </a:extLst>
          </p:cNvPr>
          <p:cNvSpPr txBox="1"/>
          <p:nvPr/>
        </p:nvSpPr>
        <p:spPr>
          <a:xfrm>
            <a:off x="5309089" y="1402118"/>
            <a:ext cx="14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Himna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A8486D7-E99A-4737-96C4-B12A44D14D04}"/>
              </a:ext>
            </a:extLst>
          </p:cNvPr>
          <p:cNvSpPr txBox="1"/>
          <p:nvPr/>
        </p:nvSpPr>
        <p:spPr>
          <a:xfrm>
            <a:off x="8969916" y="1328479"/>
            <a:ext cx="14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Grb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304AF31-BCBE-413F-9CC3-DD185BA11154}"/>
              </a:ext>
            </a:extLst>
          </p:cNvPr>
          <p:cNvSpPr txBox="1"/>
          <p:nvPr/>
        </p:nvSpPr>
        <p:spPr>
          <a:xfrm>
            <a:off x="4395537" y="2903621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La </a:t>
            </a:r>
            <a:r>
              <a:rPr lang="sl-SI" sz="2400" b="1" dirty="0" err="1"/>
              <a:t>Brabançonne</a:t>
            </a:r>
            <a:endParaRPr lang="sl-SI" sz="2400" b="1" dirty="0"/>
          </a:p>
          <a:p>
            <a:pPr algn="ctr"/>
            <a:r>
              <a:rPr lang="sl-SI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https://www.youtube.com/watch?v=d9u_Ituu2Q8</a:t>
            </a:r>
            <a:endParaRPr lang="sl-SI" sz="24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66F5F2E-592A-41EB-BDAB-E978B07E5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4" t="19745" r="1891" b="19601"/>
          <a:stretch/>
        </p:blipFill>
        <p:spPr>
          <a:xfrm>
            <a:off x="962528" y="2503043"/>
            <a:ext cx="2967789" cy="18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UPRAVNA DELITEV</a:t>
            </a:r>
          </a:p>
          <a:p>
            <a:pPr marL="0" indent="0">
              <a:buNone/>
            </a:pPr>
            <a:r>
              <a:rPr lang="sl-SI" b="1" dirty="0"/>
              <a:t>3 federalne regije: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>
                <a:solidFill>
                  <a:srgbClr val="FAB274"/>
                </a:solidFill>
              </a:rPr>
              <a:t>Flandrija</a:t>
            </a:r>
            <a:r>
              <a:rPr lang="sl-SI" dirty="0"/>
              <a:t> – območje nizozemščine; 5 provinc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>
                <a:solidFill>
                  <a:srgbClr val="F2536B"/>
                </a:solidFill>
              </a:rPr>
              <a:t>Valonija</a:t>
            </a:r>
            <a:r>
              <a:rPr lang="sl-SI" dirty="0"/>
              <a:t> – območje francoščine (in nemščine na vzhodu); 5 provinc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>
                <a:solidFill>
                  <a:srgbClr val="2385D2"/>
                </a:solidFill>
              </a:rPr>
              <a:t>Regija Bruselj </a:t>
            </a:r>
            <a:r>
              <a:rPr lang="sl-SI" dirty="0"/>
              <a:t>– območje francoščine in nizozemščine</a:t>
            </a:r>
            <a:endParaRPr lang="sl-SI" dirty="0">
              <a:hlinkClick r:id="rId3" tooltip="Flandrija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220" y="3288514"/>
            <a:ext cx="3385560" cy="281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7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GEOGRAFSKA LEGA</a:t>
            </a:r>
          </a:p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/>
              <a:t>Severozahodna Evropa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Ob </a:t>
            </a:r>
            <a:r>
              <a:rPr lang="sl-SI" b="1" dirty="0"/>
              <a:t>Severnem morju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Meje: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SV: Nizozemska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V: Nemčija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JV: Luksemburg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J, Z: Francija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FC3B8F4-13F8-47C9-8D5F-2DB661FB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865" y="1923996"/>
            <a:ext cx="6160168" cy="308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7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NARAVNE GEOGRAFSKE ZNAČILNOSTI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SZ: </a:t>
            </a:r>
            <a:r>
              <a:rPr lang="sl-SI" b="1" dirty="0"/>
              <a:t>obalna ravnica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/>
              <a:t>Osrednja planota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JV: </a:t>
            </a:r>
            <a:r>
              <a:rPr lang="sl-SI" b="1" dirty="0" err="1"/>
              <a:t>Ardeni</a:t>
            </a:r>
            <a:r>
              <a:rPr lang="sl-SI" b="1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najvišji vrh: </a:t>
            </a:r>
            <a:r>
              <a:rPr lang="sl-SI" i="1" dirty="0"/>
              <a:t>Signal de </a:t>
            </a:r>
            <a:r>
              <a:rPr lang="sl-SI" i="1" dirty="0" err="1"/>
              <a:t>Botrange</a:t>
            </a:r>
            <a:r>
              <a:rPr lang="sl-SI" i="1" dirty="0"/>
              <a:t>, 694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Skrajni jug: </a:t>
            </a:r>
            <a:r>
              <a:rPr lang="sl-SI" b="1" dirty="0"/>
              <a:t>Pariška kotlina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Največji reki: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b="1" dirty="0" err="1"/>
              <a:t>Meuse</a:t>
            </a:r>
            <a:r>
              <a:rPr lang="sl-SI" dirty="0"/>
              <a:t> </a:t>
            </a:r>
            <a:r>
              <a:rPr lang="sl-SI" sz="2000" dirty="0"/>
              <a:t>(deli državo na severni nižinski in južni gričevnat svet)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b="1" dirty="0" err="1"/>
              <a:t>Scheldt</a:t>
            </a:r>
            <a:endParaRPr lang="sl-SI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375" y="1217361"/>
            <a:ext cx="3768695" cy="314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23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GOSPODARSTVO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/>
              <a:t>Ena </a:t>
            </a:r>
            <a:r>
              <a:rPr lang="sl-SI" b="1" dirty="0"/>
              <a:t>prvih industrijskih držav v Evropi </a:t>
            </a:r>
            <a:r>
              <a:rPr lang="sl-SI" dirty="0"/>
              <a:t>(pokrajina </a:t>
            </a:r>
            <a:r>
              <a:rPr lang="sl-SI" dirty="0" err="1"/>
              <a:t>Heinout</a:t>
            </a:r>
            <a:r>
              <a:rPr lang="sl-SI" dirty="0"/>
              <a:t>: premog, železo – do 1992)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/>
              <a:t>Do 2. svetovne vojne zelo odvisni od gospodarske izmenjave s Kongom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dirty="0"/>
              <a:t>Danes dobro razvit in raznolik trg, močno </a:t>
            </a:r>
            <a:r>
              <a:rPr lang="sl-SI" b="1" dirty="0"/>
              <a:t>izvozno orientiran: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l-SI" b="1" dirty="0"/>
              <a:t>Storitvene dejavnosti </a:t>
            </a:r>
            <a:r>
              <a:rPr lang="sl-SI" dirty="0"/>
              <a:t>(70 %)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l-SI" b="1" dirty="0"/>
              <a:t>Industrija </a:t>
            </a:r>
            <a:r>
              <a:rPr lang="sl-SI" dirty="0"/>
              <a:t>(20 %) – kovinska, avtomobilska, živilska, tekstilna, kemična in naftna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l-SI" b="1" dirty="0"/>
              <a:t>Kmetijstvo </a:t>
            </a:r>
            <a:r>
              <a:rPr lang="sl-SI" dirty="0"/>
              <a:t>– osrednji del pridelava krompirja, pšenice, koruze …, v </a:t>
            </a:r>
            <a:r>
              <a:rPr lang="sl-SI" dirty="0" err="1"/>
              <a:t>Ardenih</a:t>
            </a:r>
            <a:r>
              <a:rPr lang="sl-SI" dirty="0"/>
              <a:t> gozdarstvo in živinoreja</a:t>
            </a:r>
          </a:p>
        </p:txBody>
      </p:sp>
    </p:spTree>
    <p:extLst>
      <p:ext uri="{BB962C8B-B14F-4D97-AF65-F5344CB8AC3E}">
        <p14:creationId xmlns:p14="http://schemas.microsoft.com/office/powerpoint/2010/main" val="1635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366" y="2349488"/>
            <a:ext cx="2870857" cy="214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074" y="2349488"/>
            <a:ext cx="3012817" cy="212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Brussels: discover Belgium's vibrant capital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0929" y="402149"/>
            <a:ext cx="3172169" cy="2055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21" y="461475"/>
            <a:ext cx="5759153" cy="5954772"/>
          </a:xfrm>
          <a:solidFill>
            <a:schemeClr val="bg1">
              <a:alpha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ZNAMENITOSTI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/>
              <a:t>Bruselj </a:t>
            </a:r>
            <a:r>
              <a:rPr lang="sl-SI" sz="2400" dirty="0"/>
              <a:t>– glavno mesto Belgije, prestolnica Evropske unije (sedež Evropske komisije in Sveta Evropske unije, sedež NATA</a:t>
            </a:r>
            <a:r>
              <a:rPr lang="sl-SI" sz="2000" dirty="0"/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sl-SI" sz="2000" dirty="0"/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/>
              <a:t>Antwerpen </a:t>
            </a:r>
            <a:r>
              <a:rPr lang="sl-SI" sz="2400" dirty="0"/>
              <a:t>– 2. največje belgijsko mesto, največje pristanišče v Belgiji in 2. največje v Evropi, središče trgovanja z diamanti</a:t>
            </a:r>
          </a:p>
          <a:p>
            <a:pPr marL="457200" indent="-457200" algn="just">
              <a:buFont typeface="+mj-lt"/>
              <a:buAutoNum type="arabicPeriod"/>
            </a:pPr>
            <a:endParaRPr lang="sl-SI" sz="2400" dirty="0"/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 err="1"/>
              <a:t>Brugge</a:t>
            </a:r>
            <a:r>
              <a:rPr lang="sl-SI" sz="2400" b="1" dirty="0"/>
              <a:t> </a:t>
            </a:r>
            <a:r>
              <a:rPr lang="sl-SI" sz="2400" dirty="0"/>
              <a:t>– </a:t>
            </a:r>
            <a:r>
              <a:rPr lang="sl-SI" sz="2400" i="1" dirty="0"/>
              <a:t>(„belgijske Benetke“) </a:t>
            </a:r>
            <a:r>
              <a:rPr lang="sl-SI" sz="2400" dirty="0"/>
              <a:t>mesto v Flandriji, znano po zaščitenem zgodovinskem središču (Unesco)</a:t>
            </a:r>
          </a:p>
          <a:p>
            <a:pPr marL="457200" indent="-457200" algn="just">
              <a:buFont typeface="+mj-lt"/>
              <a:buAutoNum type="arabicPeriod"/>
            </a:pPr>
            <a:endParaRPr lang="sl-SI" sz="2400" dirty="0"/>
          </a:p>
          <a:p>
            <a:pPr marL="457200" indent="-457200" algn="just">
              <a:buFont typeface="+mj-lt"/>
              <a:buAutoNum type="arabicPeriod"/>
            </a:pPr>
            <a:r>
              <a:rPr lang="sl-SI" sz="2400" b="1" dirty="0"/>
              <a:t>Gent </a:t>
            </a:r>
            <a:r>
              <a:rPr lang="sl-SI" sz="2400" dirty="0"/>
              <a:t>– 3. največje belgijsko mesto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743353" y="540450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6520717" y="2446652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9467301" y="2475524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3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14" y="4404748"/>
            <a:ext cx="3005598" cy="225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oljeZBesedilom 13"/>
          <p:cNvSpPr txBox="1"/>
          <p:nvPr/>
        </p:nvSpPr>
        <p:spPr>
          <a:xfrm>
            <a:off x="7825316" y="4473893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91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AF6A99-F565-4162-8C27-67052FF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3" y="461475"/>
            <a:ext cx="5897892" cy="5954772"/>
          </a:xfrm>
          <a:solidFill>
            <a:schemeClr val="bg1">
              <a:alpha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ZNAMENITOSTI V BRUSLJU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l-SI" sz="2600" b="1" dirty="0" err="1"/>
              <a:t>Manneken</a:t>
            </a:r>
            <a:r>
              <a:rPr lang="sl-SI" sz="2600" b="1" dirty="0"/>
              <a:t> Pis (Deček, ki lula) </a:t>
            </a:r>
            <a:r>
              <a:rPr lang="sl-SI" sz="2600" dirty="0"/>
              <a:t>– bronasti kip na vodnjaku v Bruslju, ki naj bi ponazarjal vzpostavitev javnega vodovodnega omrežja ali dečka, ki je z lulanjem rešil mesto pred napadom nasprotnikove vojske</a:t>
            </a:r>
          </a:p>
          <a:p>
            <a:pPr marL="457200" indent="-457200" algn="just">
              <a:buFont typeface="+mj-lt"/>
              <a:buAutoNum type="arabicPeriod"/>
            </a:pPr>
            <a:endParaRPr lang="sl-SI" sz="2600" dirty="0"/>
          </a:p>
          <a:p>
            <a:pPr marL="457200" indent="-457200" algn="just">
              <a:buFont typeface="+mj-lt"/>
              <a:buAutoNum type="arabicPeriod"/>
            </a:pPr>
            <a:r>
              <a:rPr lang="sl-SI" sz="2600" b="1" dirty="0" err="1"/>
              <a:t>Atomium</a:t>
            </a:r>
            <a:r>
              <a:rPr lang="sl-SI" sz="2600" dirty="0"/>
              <a:t> – 100 m visok „model molekule“ v Bruslju; muzej, center umetnosti</a:t>
            </a:r>
          </a:p>
          <a:p>
            <a:pPr marL="457200" indent="-457200" algn="just">
              <a:buFont typeface="+mj-lt"/>
              <a:buAutoNum type="arabicPeriod"/>
            </a:pPr>
            <a:endParaRPr lang="sl-SI" sz="2600" dirty="0"/>
          </a:p>
          <a:p>
            <a:pPr marL="457200" indent="-457200" algn="just">
              <a:buFont typeface="+mj-lt"/>
              <a:buAutoNum type="arabicPeriod"/>
            </a:pPr>
            <a:r>
              <a:rPr lang="sl-SI" sz="2600" b="1" dirty="0"/>
              <a:t>Grand place (Veliki trg) </a:t>
            </a:r>
            <a:r>
              <a:rPr lang="sl-SI" sz="2600" dirty="0"/>
              <a:t>– bruseljski trg, uvrščen na Unescov seznam svetovne naravne in kulturne dediščine</a:t>
            </a:r>
          </a:p>
          <a:p>
            <a:pPr marL="457200" indent="-457200" algn="just">
              <a:buFont typeface="+mj-lt"/>
              <a:buAutoNum type="arabicPeriod"/>
            </a:pPr>
            <a:endParaRPr lang="sl-SI" sz="2600" dirty="0"/>
          </a:p>
          <a:p>
            <a:pPr marL="457200" indent="-457200" algn="just">
              <a:buFont typeface="+mj-lt"/>
              <a:buAutoNum type="arabicPeriod"/>
            </a:pPr>
            <a:r>
              <a:rPr lang="sl-SI" sz="2600" b="1" dirty="0" err="1"/>
              <a:t>Tapis</a:t>
            </a:r>
            <a:r>
              <a:rPr lang="sl-SI" sz="2600" b="1" dirty="0"/>
              <a:t> de </a:t>
            </a:r>
            <a:r>
              <a:rPr lang="sl-SI" sz="2600" b="1" dirty="0" err="1"/>
              <a:t>fleurs</a:t>
            </a:r>
            <a:r>
              <a:rPr lang="sl-SI" sz="2600" b="1" dirty="0"/>
              <a:t> (cvetlična preproga) </a:t>
            </a:r>
            <a:r>
              <a:rPr lang="sl-SI" sz="2600" dirty="0"/>
              <a:t>– iz več kot 400 000 cvetov begonij, dalij in drevesnega lubja; letos 22. izvedba v velikosti 70 m x 24 m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616" y="399682"/>
            <a:ext cx="2226369" cy="336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527" y="861153"/>
            <a:ext cx="2985924" cy="290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885" y="3763973"/>
            <a:ext cx="4457936" cy="265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jeZBesedilom 7"/>
          <p:cNvSpPr txBox="1"/>
          <p:nvPr/>
        </p:nvSpPr>
        <p:spPr>
          <a:xfrm>
            <a:off x="6670169" y="485138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8918830" y="972798"/>
            <a:ext cx="430257" cy="3760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7100426" y="5991125"/>
            <a:ext cx="65061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3, 4</a:t>
            </a:r>
          </a:p>
        </p:txBody>
      </p:sp>
    </p:spTree>
    <p:extLst>
      <p:ext uri="{BB962C8B-B14F-4D97-AF65-F5344CB8AC3E}">
        <p14:creationId xmlns:p14="http://schemas.microsoft.com/office/powerpoint/2010/main" val="6595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918</Words>
  <Application>Microsoft Office PowerPoint</Application>
  <PresentationFormat>Širokozaslonsko</PresentationFormat>
  <Paragraphs>129</Paragraphs>
  <Slides>13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BELGIJA</dc:title>
  <dc:creator>Anja Ulaga</dc:creator>
  <cp:lastModifiedBy>Anja Ulaga</cp:lastModifiedBy>
  <cp:revision>40</cp:revision>
  <dcterms:created xsi:type="dcterms:W3CDTF">2024-03-26T05:31:57Z</dcterms:created>
  <dcterms:modified xsi:type="dcterms:W3CDTF">2024-04-02T08:12:58Z</dcterms:modified>
</cp:coreProperties>
</file>